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2.xml" ContentType="application/inkml+xml"/>
  <Override PartName="/ppt/notesSlides/notesSlide5.xml" ContentType="application/vnd.openxmlformats-officedocument.presentationml.notesSlide+xml"/>
  <Override PartName="/ppt/ink/ink3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notesSlides/notesSlide12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3" r:id="rId1"/>
  </p:sldMasterIdLst>
  <p:notesMasterIdLst>
    <p:notesMasterId r:id="rId73"/>
  </p:notesMasterIdLst>
  <p:handoutMasterIdLst>
    <p:handoutMasterId r:id="rId74"/>
  </p:handoutMasterIdLst>
  <p:sldIdLst>
    <p:sldId id="2795" r:id="rId2"/>
    <p:sldId id="2883" r:id="rId3"/>
    <p:sldId id="2884" r:id="rId4"/>
    <p:sldId id="2888" r:id="rId5"/>
    <p:sldId id="2982" r:id="rId6"/>
    <p:sldId id="2983" r:id="rId7"/>
    <p:sldId id="2984" r:id="rId8"/>
    <p:sldId id="2985" r:id="rId9"/>
    <p:sldId id="2986" r:id="rId10"/>
    <p:sldId id="2987" r:id="rId11"/>
    <p:sldId id="2988" r:id="rId12"/>
    <p:sldId id="2989" r:id="rId13"/>
    <p:sldId id="2990" r:id="rId14"/>
    <p:sldId id="2991" r:id="rId15"/>
    <p:sldId id="2885" r:id="rId16"/>
    <p:sldId id="2339" r:id="rId17"/>
    <p:sldId id="2340" r:id="rId18"/>
    <p:sldId id="2341" r:id="rId19"/>
    <p:sldId id="2995" r:id="rId20"/>
    <p:sldId id="2994" r:id="rId21"/>
    <p:sldId id="2343" r:id="rId22"/>
    <p:sldId id="2389" r:id="rId23"/>
    <p:sldId id="2691" r:id="rId24"/>
    <p:sldId id="3003" r:id="rId25"/>
    <p:sldId id="2997" r:id="rId26"/>
    <p:sldId id="3008" r:id="rId27"/>
    <p:sldId id="2998" r:id="rId28"/>
    <p:sldId id="2999" r:id="rId29"/>
    <p:sldId id="3009" r:id="rId30"/>
    <p:sldId id="3010" r:id="rId31"/>
    <p:sldId id="3011" r:id="rId32"/>
    <p:sldId id="3000" r:id="rId33"/>
    <p:sldId id="3001" r:id="rId34"/>
    <p:sldId id="3002" r:id="rId35"/>
    <p:sldId id="2894" r:id="rId36"/>
    <p:sldId id="2895" r:id="rId37"/>
    <p:sldId id="2896" r:id="rId38"/>
    <p:sldId id="2897" r:id="rId39"/>
    <p:sldId id="2898" r:id="rId40"/>
    <p:sldId id="2899" r:id="rId41"/>
    <p:sldId id="2900" r:id="rId42"/>
    <p:sldId id="2901" r:id="rId43"/>
    <p:sldId id="3012" r:id="rId44"/>
    <p:sldId id="2996" r:id="rId45"/>
    <p:sldId id="2935" r:id="rId46"/>
    <p:sldId id="2939" r:id="rId47"/>
    <p:sldId id="2940" r:id="rId48"/>
    <p:sldId id="2941" r:id="rId49"/>
    <p:sldId id="2942" r:id="rId50"/>
    <p:sldId id="2943" r:id="rId51"/>
    <p:sldId id="2945" r:id="rId52"/>
    <p:sldId id="2948" r:id="rId53"/>
    <p:sldId id="2953" r:id="rId54"/>
    <p:sldId id="3004" r:id="rId55"/>
    <p:sldId id="3005" r:id="rId56"/>
    <p:sldId id="3016" r:id="rId57"/>
    <p:sldId id="2958" r:id="rId58"/>
    <p:sldId id="2959" r:id="rId59"/>
    <p:sldId id="2960" r:id="rId60"/>
    <p:sldId id="2961" r:id="rId61"/>
    <p:sldId id="2962" r:id="rId62"/>
    <p:sldId id="2963" r:id="rId63"/>
    <p:sldId id="2964" r:id="rId64"/>
    <p:sldId id="3017" r:id="rId65"/>
    <p:sldId id="2967" r:id="rId66"/>
    <p:sldId id="2968" r:id="rId67"/>
    <p:sldId id="3006" r:id="rId68"/>
    <p:sldId id="3018" r:id="rId69"/>
    <p:sldId id="3019" r:id="rId70"/>
    <p:sldId id="3020" r:id="rId71"/>
    <p:sldId id="3021" r:id="rId7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00"/>
    <a:srgbClr val="007A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26" autoAdjust="0"/>
    <p:restoredTop sz="96899" autoAdjust="0"/>
  </p:normalViewPr>
  <p:slideViewPr>
    <p:cSldViewPr snapToGrid="0">
      <p:cViewPr varScale="1">
        <p:scale>
          <a:sx n="114" d="100"/>
          <a:sy n="114" d="100"/>
        </p:scale>
        <p:origin x="94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733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-1939" y="-67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0" tIns="46150" rIns="92300" bIns="46150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0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0" tIns="46150" rIns="92300" bIns="46150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0" tIns="46150" rIns="92300" bIns="46150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829675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0" tIns="46150" rIns="92300" bIns="46150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0BD8166-FA86-4F77-BECD-D146D5A815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2286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2-20T04:52:47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1 112 12843 0 0,'1'-31'-50'0'0,"2"15"-60"0"0,3 10-50 0 0,0 2-62 0 0,1 0-112 0 0,5-16-766 0 0,-4 5 362 0 0,5 3 60 0 0,-12 12 625 0 0,0-1 0 0 0,-1 1 0 0 0,1 0 0 0 0,0-1-1 0 0,0 1 1 0 0,-1 0 0 0 0,1-1 0 0 0,0 1-1 0 0,0 0 1 0 0,0 0 0 0 0,-1 0 0 0 0,1 0 0 0 0,0 0-1 0 0,0 0 1 0 0,0 0 0 0 0,0 0 0 0 0,-1 0 0 0 0,1 0-1 0 0,0 1 1 0 0,0-1 0 0 0,0 0 0 0 0,-1 0 0 0 0,1 1-1 0 0,0-1 1 0 0,0 1 0 0 0,0-1 53 0 0,8 10-852 0 0,0-1 132 0 0,3-4 108 0 0,-3-1-234 0 0,10 15 13 0 0,-14-9 7 0 0,-4 2 335 0 0,0-6 283 0 0,1-1-42 0 0,2 1-51 0 0,0 0-43 0 0,2 0-111 0 0,4 4-275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2-20T04:52:47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1 112 12843 0 0,'1'-31'-50'0'0,"2"15"-60"0"0,3 10-50 0 0,0 2-62 0 0,1 0-112 0 0,5-16-766 0 0,-4 5 362 0 0,5 3 60 0 0,-12 12 625 0 0,0-1 0 0 0,-1 1 0 0 0,1 0 0 0 0,0-1-1 0 0,0 1 1 0 0,-1 0 0 0 0,1-1 0 0 0,0 1-1 0 0,0 0 1 0 0,0 0 0 0 0,-1 0 0 0 0,1 0 0 0 0,0 0-1 0 0,0 0 1 0 0,0 0 0 0 0,0 0 0 0 0,-1 0 0 0 0,1 0-1 0 0,0 1 1 0 0,0-1 0 0 0,0 0 0 0 0,-1 0 0 0 0,1 1-1 0 0,0-1 1 0 0,0 1 0 0 0,0-1 53 0 0,8 10-852 0 0,0-1 132 0 0,3-4 108 0 0,-3-1-234 0 0,10 15 13 0 0,-14-9 7 0 0,-4 2 335 0 0,0-6 283 0 0,1-1-42 0 0,2 1-51 0 0,0 0-43 0 0,2 0-111 0 0,4 4-275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2-20T05:03:12.15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186.8147"/>
      <inkml:brushProperty name="anchorY" value="-2865.65137"/>
      <inkml:brushProperty name="scaleFactor" value="0.5"/>
    </inkml:brush>
  </inkml:definitions>
  <inkml:trace contextRef="#ctx0" brushRef="#br0">45 23 8306 0 0,'0'0'0'0'0,"0"0"1072"0"0,0 0-1003 0 0,0 0 64 0 0,0 0-38 0 0,0 0-39 0 0,0 0 513 0 0,0 0-460 0 0,0 0-17 0 0,0 0-39 0 0,0 0-53 0 0,0 0-142 0 0,0 0 28 0 0,0 0-36 0 0,0 0-36 0 0,0 0-163 0 0,0 0 6 0 0,0 0-62 0 0,0 0-60 0 0,0 0-68 0 0,0 0-58 0 0,0 0-62 0 0,0 0-62 0 0,-14-7-1618 0 0,12 6 1589 0 0,-5-2-360 0 0,1-1-66 0 0,4 4 1425 0 0,0-1-424 0 0,0 0 36 0 0,0 0 35 0 0,0 0 37 0 0,0 0 37 0 0,0 0 35 0 0,0 0 36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2-20T05:17:41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9482 0 0,'0'0'2038'0'0,"0"0"-1402"0"0,0 0-37 0 0,0 0-135 0 0,0 0-37 0 0,0 0-44 0 0,0 0-48 0 0,0 0-51 0 0,0 0-50 0 0,0 0-42 0 0,0 0-39 0 0,0 0-12 0 0,0 0-38 0 0,0 0-18 0 0,0 0-3 0 0,0 0 55 0 0,0 0-47 0 0,0 0-55 0 0,0 0-68 0 0,0 0-88 0 0,0 0 16 0 0,0 0-37 0 0,0 0-41 0 0,0 0-44 0 0,0 0-47 0 0,0 0-47 0 0,0 0-50 0 0,0 0-52 0 0,0 0-50 0 0,0 0-54 0 0,0 0-53 0 0,0 0-51 0 0,0 0-52 0 0,0 0-49 0 0,0 0-2407 0 0,0 0 302 0 0,0 0 1595 0 0,0 0-750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2-20T05:22:31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22933 0 0,'5'4'-570'0'0,"4"6"217"0"0,-4-5 139 0 0,0-1-35 0 0,-3-1-43 0 0,0-2-51 0 0,-2 0-61 0 0,0-1-69 0 0,0 0-79 0 0,0 0-89 0 0,0 0-99 0 0,0 0-110 0 0,0 0-115 0 0,0 0-101 0 0,0 0-81 0 0,0 0-63 0 0,0 0-46 0 0,0 0-41 0 0,0 2-42 0 0,0 0-39 0 0,0 6-903 0 0,0 7-1240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2-20T05:17:41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9482 0 0,'0'0'2038'0'0,"0"0"-1402"0"0,0 0-37 0 0,0 0-135 0 0,0 0-37 0 0,0 0-44 0 0,0 0-48 0 0,0 0-51 0 0,0 0-50 0 0,0 0-42 0 0,0 0-39 0 0,0 0-12 0 0,0 0-38 0 0,0 0-18 0 0,0 0-3 0 0,0 0 55 0 0,0 0-47 0 0,0 0-55 0 0,0 0-68 0 0,0 0-88 0 0,0 0 16 0 0,0 0-37 0 0,0 0-41 0 0,0 0-44 0 0,0 0-47 0 0,0 0-47 0 0,0 0-50 0 0,0 0-52 0 0,0 0-50 0 0,0 0-54 0 0,0 0-53 0 0,0 0-51 0 0,0 0-52 0 0,0 0-49 0 0,0 0-2407 0 0,0 0 302 0 0,0 0 1595 0 0,0 0-750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02-20T05:22:31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22933 0 0,'5'4'-570'0'0,"4"6"217"0"0,-4-5 139 0 0,0-1-35 0 0,-3-1-43 0 0,0-2-51 0 0,-2 0-61 0 0,0-1-69 0 0,0 0-79 0 0,0 0-89 0 0,0 0-99 0 0,0 0-110 0 0,0 0-115 0 0,0 0-101 0 0,0 0-81 0 0,0 0-63 0 0,0 0-46 0 0,0 0-41 0 0,0 2-42 0 0,0 0-39 0 0,0 6-903 0 0,0 7-1240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0" tIns="46150" rIns="92300" bIns="46150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0" tIns="46150" rIns="92300" bIns="46150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6426"/>
            <a:ext cx="560832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0" tIns="46150" rIns="92300" bIns="461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0" tIns="46150" rIns="92300" bIns="46150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675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0" tIns="46150" rIns="92300" bIns="46150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F354692-61A3-4E59-A138-A58611F41F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1073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A80FB8-04BD-4084-BE76-DBB2D782D1A5}" type="slidenum">
              <a:rPr lang="en-US" smtClean="0">
                <a:latin typeface="Arial" pitchFamily="34" charset="0"/>
              </a:rPr>
              <a:pPr>
                <a:defRPr/>
              </a:pPr>
              <a:t>1</a:t>
            </a:fld>
            <a:endParaRPr lang="en-US" dirty="0">
              <a:latin typeface="Arial" pitchFamily="34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641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949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465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280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639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527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16081-8D44-46FA-A547-724A276047C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13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658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673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16081-8D44-46FA-A547-724A276047C9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532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516081-8D44-46FA-A547-724A276047C9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327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624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374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066800"/>
            <a:ext cx="7772400" cy="1736725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4826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14400" y="2971800"/>
            <a:ext cx="7772400" cy="2362200"/>
          </a:xfrm>
          <a:prstGeom prst="rect">
            <a:avLst/>
          </a:prstGeom>
        </p:spPr>
        <p:txBody>
          <a:bodyPr/>
          <a:lstStyle>
            <a:lvl1pPr marL="0" indent="0">
              <a:buFont typeface="Wingdings" pitchFamily="2" charset="2"/>
              <a:buNone/>
              <a:defRPr sz="2000">
                <a:solidFill>
                  <a:schemeClr val="accent2">
                    <a:lumMod val="75000"/>
                  </a:schemeClr>
                </a:solidFill>
                <a:effectLst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0768" y="610071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94C1643B-221F-0C4C-9659-114C9F977F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927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0768" y="610071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94C1643B-221F-0C4C-9659-114C9F977F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573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2852" y="5449529"/>
            <a:ext cx="8080375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0"/>
          </p:nvPr>
        </p:nvSpPr>
        <p:spPr>
          <a:xfrm>
            <a:off x="34290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uk-UA">
                <a:solidFill>
                  <a:srgbClr val="FFFFB7"/>
                </a:solidFill>
              </a:rPr>
              <a:t>‹#›</a:t>
            </a:r>
            <a:endParaRPr lang="en-US" dirty="0">
              <a:solidFill>
                <a:srgbClr val="FFFFB7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0768" y="610071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94C1643B-221F-0C4C-9659-114C9F977F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288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0768" y="610071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94C1643B-221F-0C4C-9659-114C9F977F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806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143000"/>
            <a:ext cx="8080375" cy="914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2">
                    <a:lumMod val="50000"/>
                  </a:schemeClr>
                </a:solidFill>
                <a:effectLst/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2286000"/>
            <a:ext cx="3965575" cy="381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  <a:effectLst/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  <a:effectLst/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  <a:effectLst/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9975" y="2286000"/>
            <a:ext cx="3965575" cy="1828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  <a:effectLst/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  <a:effectLst/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  <a:effectLst/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  <a:effectLst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9975" y="4267200"/>
            <a:ext cx="3965575" cy="1828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  <a:effectLst/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  <a:effectLst/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  <a:effectLst/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  <a:effectLst/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  <a:effectLst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0"/>
          </p:nvPr>
        </p:nvSpPr>
        <p:spPr>
          <a:xfrm>
            <a:off x="3186954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  <a:effectLst/>
                <a:latin typeface="Candara" pitchFamily="34" charset="0"/>
              </a:defRPr>
            </a:lvl1pPr>
          </a:lstStyle>
          <a:p>
            <a:fld id="{94C1643B-221F-0C4C-9659-114C9F977F3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0768" y="610071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94C1643B-221F-0C4C-9659-114C9F977F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928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0768" y="610071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fld id="{94C1643B-221F-0C4C-9659-114C9F977F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21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9" r:id="rId3"/>
    <p:sldLayoutId id="2147484030" r:id="rId4"/>
    <p:sldLayoutId id="2147484035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>
              <a:lumMod val="50000"/>
            </a:schemeClr>
          </a:solidFill>
          <a:effectLst/>
          <a:latin typeface="Candara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50000"/>
          </a:schemeClr>
        </a:buClr>
        <a:buFont typeface="Wingdings" pitchFamily="2" charset="2"/>
        <a:buChar char="§"/>
        <a:defRPr sz="2400" b="0">
          <a:solidFill>
            <a:schemeClr val="accent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50000"/>
          </a:schemeClr>
        </a:buClr>
        <a:buFont typeface="Wingdings" pitchFamily="2" charset="2"/>
        <a:buChar char="§"/>
        <a:defRPr sz="2000" b="0">
          <a:solidFill>
            <a:schemeClr val="accent2">
              <a:lumMod val="50000"/>
            </a:schemeClr>
          </a:solidFill>
          <a:effectLst/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50000"/>
          </a:schemeClr>
        </a:buClr>
        <a:buFont typeface="Wingdings" pitchFamily="2" charset="2"/>
        <a:buChar char="§"/>
        <a:defRPr sz="2400" b="0">
          <a:solidFill>
            <a:schemeClr val="accent2">
              <a:lumMod val="50000"/>
            </a:schemeClr>
          </a:solidFill>
          <a:effectLst/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50000"/>
          </a:schemeClr>
        </a:buClr>
        <a:buFont typeface="Wingdings" pitchFamily="2" charset="2"/>
        <a:buChar char="§"/>
        <a:defRPr sz="1600" b="0">
          <a:solidFill>
            <a:schemeClr val="accent2">
              <a:lumMod val="50000"/>
            </a:schemeClr>
          </a:solidFill>
          <a:effectLst/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>
            <a:lumMod val="50000"/>
          </a:schemeClr>
        </a:buClr>
        <a:buFont typeface="Wingdings" pitchFamily="2" charset="2"/>
        <a:buChar char="§"/>
        <a:defRPr sz="1400" b="0">
          <a:solidFill>
            <a:schemeClr val="accent2">
              <a:lumMod val="50000"/>
            </a:schemeClr>
          </a:solidFill>
          <a:effectLst/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7" Type="http://schemas.openxmlformats.org/officeDocument/2006/relationships/image" Target="../media/image1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20.png"/><Relationship Id="rId4" Type="http://schemas.openxmlformats.org/officeDocument/2006/relationships/image" Target="../media/image29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3.png"/><Relationship Id="rId7" Type="http://schemas.openxmlformats.org/officeDocument/2006/relationships/image" Target="../media/image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11" Type="http://schemas.openxmlformats.org/officeDocument/2006/relationships/image" Target="../media/image2.png"/><Relationship Id="rId5" Type="http://schemas.openxmlformats.org/officeDocument/2006/relationships/image" Target="../media/image65.tif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customXml" Target="../ink/ink2.xml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tiff"/><Relationship Id="rId5" Type="http://schemas.openxmlformats.org/officeDocument/2006/relationships/image" Target="../media/image110.png"/><Relationship Id="rId10" Type="http://schemas.openxmlformats.org/officeDocument/2006/relationships/image" Target="../media/image13.png"/><Relationship Id="rId9" Type="http://schemas.openxmlformats.org/officeDocument/2006/relationships/image" Target="../media/image1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13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.png"/><Relationship Id="rId4" Type="http://schemas.openxmlformats.org/officeDocument/2006/relationships/image" Target="../media/image71.t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customXml" Target="../ink/ink1.xml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tiff"/><Relationship Id="rId5" Type="http://schemas.openxmlformats.org/officeDocument/2006/relationships/image" Target="../media/image110.png"/><Relationship Id="rId10" Type="http://schemas.openxmlformats.org/officeDocument/2006/relationships/image" Target="../media/image13.png"/><Relationship Id="rId9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t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3.t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4.t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5.t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3.png"/><Relationship Id="rId7" Type="http://schemas.openxmlformats.org/officeDocument/2006/relationships/image" Target="../media/image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11" Type="http://schemas.openxmlformats.org/officeDocument/2006/relationships/image" Target="../media/image2.png"/><Relationship Id="rId5" Type="http://schemas.openxmlformats.org/officeDocument/2006/relationships/image" Target="../media/image65.tif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image" Target="../media/image1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63.png"/><Relationship Id="rId7" Type="http://schemas.openxmlformats.org/officeDocument/2006/relationships/customXml" Target="../ink/ink5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0.png"/><Relationship Id="rId11" Type="http://schemas.openxmlformats.org/officeDocument/2006/relationships/image" Target="../media/image12.jpeg"/><Relationship Id="rId10" Type="http://schemas.openxmlformats.org/officeDocument/2006/relationships/image" Target="../media/image1.png"/><Relationship Id="rId4" Type="http://schemas.openxmlformats.org/officeDocument/2006/relationships/customXml" Target="../ink/ink4.xml"/><Relationship Id="rId9" Type="http://schemas.openxmlformats.org/officeDocument/2006/relationships/image" Target="../media/image82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63.png"/><Relationship Id="rId7" Type="http://schemas.openxmlformats.org/officeDocument/2006/relationships/customXml" Target="../ink/ink7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0.png"/><Relationship Id="rId11" Type="http://schemas.openxmlformats.org/officeDocument/2006/relationships/image" Target="../media/image12.jpeg"/><Relationship Id="rId10" Type="http://schemas.openxmlformats.org/officeDocument/2006/relationships/image" Target="../media/image1.png"/><Relationship Id="rId4" Type="http://schemas.openxmlformats.org/officeDocument/2006/relationships/customXml" Target="../ink/ink6.xml"/><Relationship Id="rId9" Type="http://schemas.openxmlformats.org/officeDocument/2006/relationships/image" Target="../media/image8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5.t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3.png"/><Relationship Id="rId7" Type="http://schemas.openxmlformats.org/officeDocument/2006/relationships/image" Target="../media/image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11" Type="http://schemas.openxmlformats.org/officeDocument/2006/relationships/image" Target="../media/image2.png"/><Relationship Id="rId5" Type="http://schemas.openxmlformats.org/officeDocument/2006/relationships/image" Target="../media/image65.tif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image" Target="../media/image1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6.t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13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.png"/><Relationship Id="rId4" Type="http://schemas.openxmlformats.org/officeDocument/2006/relationships/image" Target="../media/image9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.png"/><Relationship Id="rId4" Type="http://schemas.openxmlformats.org/officeDocument/2006/relationships/image" Target="../media/image9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.png"/><Relationship Id="rId4" Type="http://schemas.openxmlformats.org/officeDocument/2006/relationships/image" Target="../media/image95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3.png"/><Relationship Id="rId7" Type="http://schemas.openxmlformats.org/officeDocument/2006/relationships/image" Target="../media/image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11" Type="http://schemas.openxmlformats.org/officeDocument/2006/relationships/image" Target="../media/image2.png"/><Relationship Id="rId5" Type="http://schemas.openxmlformats.org/officeDocument/2006/relationships/image" Target="../media/image65.tif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08780" y="1168479"/>
            <a:ext cx="8526440" cy="4857727"/>
            <a:chOff x="139700" y="1106596"/>
            <a:chExt cx="8842973" cy="5038064"/>
          </a:xfrm>
        </p:grpSpPr>
        <p:grpSp>
          <p:nvGrpSpPr>
            <p:cNvPr id="18" name="Group 17"/>
            <p:cNvGrpSpPr/>
            <p:nvPr/>
          </p:nvGrpSpPr>
          <p:grpSpPr>
            <a:xfrm>
              <a:off x="139700" y="1483020"/>
              <a:ext cx="8842973" cy="4661640"/>
              <a:chOff x="139700" y="1483020"/>
              <a:chExt cx="8842973" cy="4661640"/>
            </a:xfrm>
          </p:grpSpPr>
          <p:pic>
            <p:nvPicPr>
              <p:cNvPr id="6149" name="Picture 6" descr="C:\Users\Simon\Pictures\One Page Logo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1693" y="1600637"/>
                <a:ext cx="1469361" cy="1542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Picture 2" descr="C:\Users\Simon Reilly\Pictures\naifa member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14037" y="4233565"/>
                <a:ext cx="2117084" cy="1839821"/>
              </a:xfrm>
              <a:prstGeom prst="rect">
                <a:avLst/>
              </a:prstGeom>
              <a:noFill/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955680" y="4076004"/>
                <a:ext cx="2021020" cy="1997382"/>
              </a:xfrm>
              <a:prstGeom prst="rect">
                <a:avLst/>
              </a:prstGeom>
            </p:spPr>
          </p:pic>
          <p:pic>
            <p:nvPicPr>
              <p:cNvPr id="7" name="Picture 1" descr="C:\Users\SimonReilly\Pictures\advocis_member_jpg.jpg">
                <a:extLst>
                  <a:ext uri="{FF2B5EF4-FFF2-40B4-BE49-F238E27FC236}">
                    <a16:creationId xmlns:a16="http://schemas.microsoft.com/office/drawing/2014/main" id="{7CCE11F9-9662-429E-8E55-A3C47DB410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769425" y="5459947"/>
                <a:ext cx="3810095" cy="684713"/>
              </a:xfrm>
              <a:prstGeom prst="rect">
                <a:avLst/>
              </a:prstGeom>
              <a:noFill/>
            </p:spPr>
          </p:pic>
          <p:pic>
            <p:nvPicPr>
              <p:cNvPr id="8" name="Picture 7" descr="Compassionate, Inspirational Leadership &amp; Management">
                <a:extLst>
                  <a:ext uri="{FF2B5EF4-FFF2-40B4-BE49-F238E27FC236}">
                    <a16:creationId xmlns:a16="http://schemas.microsoft.com/office/drawing/2014/main" id="{850796C0-45F4-42A5-91AB-368E2FEFB6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6199" y="4095617"/>
                <a:ext cx="4030581" cy="90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700" y="3317748"/>
                <a:ext cx="2999324" cy="638154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8D26139-DE20-452D-B677-3C16716841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38672" y="3177900"/>
                <a:ext cx="2038017" cy="551225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0928" y="1483020"/>
                <a:ext cx="2241745" cy="1472915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2125608" y="1106596"/>
              <a:ext cx="4162303" cy="2622529"/>
              <a:chOff x="2125608" y="1106596"/>
              <a:chExt cx="4162303" cy="2622529"/>
            </a:xfrm>
          </p:grpSpPr>
          <p:pic>
            <p:nvPicPr>
              <p:cNvPr id="15" name="Picture 2" descr="image005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10" t="12163" r="25048" b="49730"/>
              <a:stretch/>
            </p:blipFill>
            <p:spPr bwMode="auto">
              <a:xfrm>
                <a:off x="2178098" y="1471446"/>
                <a:ext cx="3850169" cy="18796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Rectangle 2"/>
              <p:cNvSpPr/>
              <p:nvPr/>
            </p:nvSpPr>
            <p:spPr bwMode="auto">
              <a:xfrm>
                <a:off x="5926667" y="2411263"/>
                <a:ext cx="361244" cy="123313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" name="Freeform 3"/>
              <p:cNvSpPr/>
              <p:nvPr/>
            </p:nvSpPr>
            <p:spPr bwMode="auto">
              <a:xfrm>
                <a:off x="4103182" y="2943379"/>
                <a:ext cx="1287635" cy="785746"/>
              </a:xfrm>
              <a:custGeom>
                <a:avLst/>
                <a:gdLst>
                  <a:gd name="connsiteX0" fmla="*/ 676714 w 1287635"/>
                  <a:gd name="connsiteY0" fmla="*/ 238 h 785746"/>
                  <a:gd name="connsiteX1" fmla="*/ 21959 w 1287635"/>
                  <a:gd name="connsiteY1" fmla="*/ 429216 h 785746"/>
                  <a:gd name="connsiteX2" fmla="*/ 236447 w 1287635"/>
                  <a:gd name="connsiteY2" fmla="*/ 767883 h 785746"/>
                  <a:gd name="connsiteX3" fmla="*/ 1026670 w 1287635"/>
                  <a:gd name="connsiteY3" fmla="*/ 700149 h 785746"/>
                  <a:gd name="connsiteX4" fmla="*/ 1275025 w 1287635"/>
                  <a:gd name="connsiteY4" fmla="*/ 372772 h 785746"/>
                  <a:gd name="connsiteX5" fmla="*/ 676714 w 1287635"/>
                  <a:gd name="connsiteY5" fmla="*/ 238 h 785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7635" h="785746">
                    <a:moveTo>
                      <a:pt x="676714" y="238"/>
                    </a:moveTo>
                    <a:cubicBezTo>
                      <a:pt x="467870" y="9645"/>
                      <a:pt x="95337" y="301275"/>
                      <a:pt x="21959" y="429216"/>
                    </a:cubicBezTo>
                    <a:cubicBezTo>
                      <a:pt x="-51419" y="557157"/>
                      <a:pt x="68995" y="722728"/>
                      <a:pt x="236447" y="767883"/>
                    </a:cubicBezTo>
                    <a:cubicBezTo>
                      <a:pt x="403899" y="813039"/>
                      <a:pt x="853574" y="766001"/>
                      <a:pt x="1026670" y="700149"/>
                    </a:cubicBezTo>
                    <a:cubicBezTo>
                      <a:pt x="1199766" y="634297"/>
                      <a:pt x="1329588" y="483779"/>
                      <a:pt x="1275025" y="372772"/>
                    </a:cubicBezTo>
                    <a:cubicBezTo>
                      <a:pt x="1220462" y="261765"/>
                      <a:pt x="885558" y="-9169"/>
                      <a:pt x="676714" y="23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Freeform 18"/>
              <p:cNvSpPr/>
              <p:nvPr/>
            </p:nvSpPr>
            <p:spPr bwMode="auto">
              <a:xfrm>
                <a:off x="2125608" y="1106596"/>
                <a:ext cx="1287635" cy="785746"/>
              </a:xfrm>
              <a:custGeom>
                <a:avLst/>
                <a:gdLst>
                  <a:gd name="connsiteX0" fmla="*/ 676714 w 1287635"/>
                  <a:gd name="connsiteY0" fmla="*/ 238 h 785746"/>
                  <a:gd name="connsiteX1" fmla="*/ 21959 w 1287635"/>
                  <a:gd name="connsiteY1" fmla="*/ 429216 h 785746"/>
                  <a:gd name="connsiteX2" fmla="*/ 236447 w 1287635"/>
                  <a:gd name="connsiteY2" fmla="*/ 767883 h 785746"/>
                  <a:gd name="connsiteX3" fmla="*/ 1026670 w 1287635"/>
                  <a:gd name="connsiteY3" fmla="*/ 700149 h 785746"/>
                  <a:gd name="connsiteX4" fmla="*/ 1275025 w 1287635"/>
                  <a:gd name="connsiteY4" fmla="*/ 372772 h 785746"/>
                  <a:gd name="connsiteX5" fmla="*/ 676714 w 1287635"/>
                  <a:gd name="connsiteY5" fmla="*/ 238 h 785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7635" h="785746">
                    <a:moveTo>
                      <a:pt x="676714" y="238"/>
                    </a:moveTo>
                    <a:cubicBezTo>
                      <a:pt x="467870" y="9645"/>
                      <a:pt x="95337" y="301275"/>
                      <a:pt x="21959" y="429216"/>
                    </a:cubicBezTo>
                    <a:cubicBezTo>
                      <a:pt x="-51419" y="557157"/>
                      <a:pt x="68995" y="722728"/>
                      <a:pt x="236447" y="767883"/>
                    </a:cubicBezTo>
                    <a:cubicBezTo>
                      <a:pt x="403899" y="813039"/>
                      <a:pt x="853574" y="766001"/>
                      <a:pt x="1026670" y="700149"/>
                    </a:cubicBezTo>
                    <a:cubicBezTo>
                      <a:pt x="1199766" y="634297"/>
                      <a:pt x="1329588" y="483779"/>
                      <a:pt x="1275025" y="372772"/>
                    </a:cubicBezTo>
                    <a:cubicBezTo>
                      <a:pt x="1220462" y="261765"/>
                      <a:pt x="885558" y="-9169"/>
                      <a:pt x="676714" y="23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23"/>
            <a:ext cx="9144000" cy="1530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08" y="6801725"/>
            <a:ext cx="9238508" cy="79287"/>
          </a:xfrm>
          <a:prstGeom prst="rect">
            <a:avLst/>
          </a:prstGeom>
        </p:spPr>
      </p:pic>
      <p:sp>
        <p:nvSpPr>
          <p:cNvPr id="2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00768" y="6100711"/>
            <a:ext cx="2743200" cy="365125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32191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" y="0"/>
            <a:ext cx="9143492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6787868"/>
            <a:ext cx="9240253" cy="7930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775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" y="0"/>
            <a:ext cx="9143492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6787868"/>
            <a:ext cx="9240253" cy="7930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353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" y="0"/>
            <a:ext cx="9143492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148F48-EA44-4E51-9A4A-48B6FBE129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" t="6462" r="5414"/>
          <a:stretch/>
        </p:blipFill>
        <p:spPr>
          <a:xfrm>
            <a:off x="5097780" y="5035615"/>
            <a:ext cx="3246120" cy="13996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76797A-C4AE-490B-8173-B7815CD686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9496"/>
          <a:stretch/>
        </p:blipFill>
        <p:spPr>
          <a:xfrm>
            <a:off x="902970" y="5154930"/>
            <a:ext cx="3319167" cy="11371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6787868"/>
            <a:ext cx="9240253" cy="7930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939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65C97A-523B-4AE8-AA92-C1E7C29BAB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6" r="18473" b="18454"/>
          <a:stretch/>
        </p:blipFill>
        <p:spPr>
          <a:xfrm>
            <a:off x="-1" y="167049"/>
            <a:ext cx="9144001" cy="61370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6787868"/>
            <a:ext cx="9240253" cy="7930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095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8593FCB-A00F-4CDF-9683-0EC927866B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r="31559" b="77248"/>
          <a:stretch/>
        </p:blipFill>
        <p:spPr>
          <a:xfrm>
            <a:off x="0" y="0"/>
            <a:ext cx="6811859" cy="15603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B20BE5-F0DA-4548-A9FE-D20312EB6A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t="22752" r="66147" b="54495"/>
          <a:stretch/>
        </p:blipFill>
        <p:spPr>
          <a:xfrm>
            <a:off x="444617" y="1560352"/>
            <a:ext cx="2650922" cy="15603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522A95-7926-494F-8BF0-3ADB5B3958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7" t="22752" r="2936" b="44220"/>
          <a:stretch/>
        </p:blipFill>
        <p:spPr>
          <a:xfrm>
            <a:off x="5712903" y="1560352"/>
            <a:ext cx="3162650" cy="22650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32BDDC-F91A-4D8E-B50B-D1301010FD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4" t="30581" r="45688" b="54496"/>
          <a:stretch/>
        </p:blipFill>
        <p:spPr>
          <a:xfrm>
            <a:off x="3531764" y="2097248"/>
            <a:ext cx="1434519" cy="10234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445971-555A-4166-83CB-2E38187ACB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0" t="53333" r="39725" b="22752"/>
          <a:stretch/>
        </p:blipFill>
        <p:spPr>
          <a:xfrm>
            <a:off x="2072080" y="3657600"/>
            <a:ext cx="3439487" cy="1640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6787868"/>
            <a:ext cx="9240253" cy="7930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026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1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6787868"/>
            <a:ext cx="9240253" cy="7930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718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798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08" y="6801725"/>
            <a:ext cx="9238508" cy="79287"/>
          </a:xfrm>
          <a:prstGeom prst="rect">
            <a:avLst/>
          </a:prstGeom>
        </p:spPr>
      </p:pic>
      <p:pic>
        <p:nvPicPr>
          <p:cNvPr id="13" name="Picture 9" descr="C:\Documents and Settings\Jim Horan\My Documents\Consolidated Plan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982" y="87925"/>
            <a:ext cx="1672389" cy="196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695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1" y="20460"/>
            <a:ext cx="9071638" cy="6804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08" y="6801725"/>
            <a:ext cx="9238508" cy="79287"/>
          </a:xfrm>
          <a:prstGeom prst="rect">
            <a:avLst/>
          </a:prstGeom>
        </p:spPr>
      </p:pic>
      <p:pic>
        <p:nvPicPr>
          <p:cNvPr id="14" name="Picture 9" descr="C:\Documents and Settings\Jim Horan\My Documents\Consolidated Plan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982" y="87925"/>
            <a:ext cx="1672389" cy="196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327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68" y="-206597"/>
            <a:ext cx="9072645" cy="68044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08" y="6801725"/>
            <a:ext cx="9238508" cy="79287"/>
          </a:xfrm>
          <a:prstGeom prst="rect">
            <a:avLst/>
          </a:prstGeom>
        </p:spPr>
      </p:pic>
      <p:pic>
        <p:nvPicPr>
          <p:cNvPr id="13" name="Picture 9" descr="C:\Documents and Settings\Jim Horan\My Documents\Consolidated Plan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982" y="87925"/>
            <a:ext cx="1672389" cy="196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380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Financial Planning | Financial Planning Association of NEN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AutoShape 4" descr="Financial Planning | Financial Planning Association of NEN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Financial Planning Association of NE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7" y="4759272"/>
            <a:ext cx="3933825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6787868"/>
            <a:ext cx="9240253" cy="7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32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" y="0"/>
            <a:ext cx="9143490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08" y="6801725"/>
            <a:ext cx="9238508" cy="792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952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6" descr="Financial Planning Association of NE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7" y="4759272"/>
            <a:ext cx="3933825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6787868"/>
            <a:ext cx="9240253" cy="7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27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08" y="-125515"/>
            <a:ext cx="8942383" cy="67067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08" y="6801725"/>
            <a:ext cx="9238508" cy="79287"/>
          </a:xfrm>
          <a:prstGeom prst="rect">
            <a:avLst/>
          </a:prstGeom>
        </p:spPr>
      </p:pic>
      <p:pic>
        <p:nvPicPr>
          <p:cNvPr id="11" name="Picture 9" descr="C:\Documents and Settings\Jim Horan\My Documents\Consolidated Plan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982" y="127682"/>
            <a:ext cx="1672389" cy="196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249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3618"/>
            <a:ext cx="9144001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08" y="6801725"/>
            <a:ext cx="9238508" cy="79287"/>
          </a:xfrm>
          <a:prstGeom prst="rect">
            <a:avLst/>
          </a:prstGeom>
        </p:spPr>
      </p:pic>
      <p:pic>
        <p:nvPicPr>
          <p:cNvPr id="12" name="Picture 9" descr="C:\Documents and Settings\Jim Horan\My Documents\Consolidated Plan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982" y="87925"/>
            <a:ext cx="1672389" cy="196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800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08" y="-56676"/>
            <a:ext cx="8859253" cy="66444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08" y="6801725"/>
            <a:ext cx="9238508" cy="79287"/>
          </a:xfrm>
          <a:prstGeom prst="rect">
            <a:avLst/>
          </a:prstGeom>
        </p:spPr>
      </p:pic>
      <p:pic>
        <p:nvPicPr>
          <p:cNvPr id="12" name="Picture 9" descr="C:\Documents and Settings\Jim Horan\My Documents\Consolidated Plan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982" y="87925"/>
            <a:ext cx="1672389" cy="196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110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143000" y="1508072"/>
            <a:ext cx="6858000" cy="3857624"/>
          </a:xfrm>
          <a:prstGeom prst="rect">
            <a:avLst/>
          </a:prstGeom>
          <a:noFill/>
        </p:spPr>
        <p:txBody>
          <a:bodyPr vert="horz" lIns="51435" tIns="25718" rIns="51435" bIns="25718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1013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3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135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296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642852" y="5449529"/>
            <a:ext cx="8080375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491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53491" y="6151418"/>
            <a:ext cx="5568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 </a:t>
            </a:r>
            <a:r>
              <a:rPr lang="en-US" sz="2400" dirty="0">
                <a:solidFill>
                  <a:srgbClr val="FF0000"/>
                </a:solidFill>
              </a:rPr>
              <a:t>sreilly@leadingadvisor.com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35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D66A3F-7EF2-4305-AB5F-023AF4C446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73" b="76392"/>
          <a:stretch/>
        </p:blipFill>
        <p:spPr>
          <a:xfrm>
            <a:off x="1143001" y="857251"/>
            <a:ext cx="2875327" cy="1214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F363EA-2781-4253-8FA5-A09BF8FA52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" t="23608" r="44587" b="24648"/>
          <a:stretch/>
        </p:blipFill>
        <p:spPr>
          <a:xfrm>
            <a:off x="1306586" y="2071556"/>
            <a:ext cx="3636627" cy="2661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559D26-7CF6-4964-AEE6-2A93C78D85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78" t="24649" r="918" b="26238"/>
          <a:stretch/>
        </p:blipFill>
        <p:spPr>
          <a:xfrm>
            <a:off x="4892879" y="2125036"/>
            <a:ext cx="3045204" cy="25261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6787868"/>
            <a:ext cx="9240253" cy="7930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974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95"/>
            <a:ext cx="9071637" cy="68041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3" y="37263"/>
            <a:ext cx="9071636" cy="68041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08" y="6801725"/>
            <a:ext cx="9238508" cy="792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1604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7" y="40642"/>
            <a:ext cx="9071637" cy="68041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08" y="6801725"/>
            <a:ext cx="9238508" cy="792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355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" y="0"/>
            <a:ext cx="9143490" cy="68579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08" y="6801725"/>
            <a:ext cx="9238508" cy="7928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3694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08" y="6801725"/>
            <a:ext cx="9238508" cy="792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" y="7208"/>
            <a:ext cx="9071636" cy="680410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8415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642852" y="5449529"/>
            <a:ext cx="8080375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" y="0"/>
            <a:ext cx="9143492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3491" y="6151418"/>
            <a:ext cx="5568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 </a:t>
            </a:r>
            <a:r>
              <a:rPr lang="en-US" sz="2400" dirty="0">
                <a:solidFill>
                  <a:srgbClr val="FF0000"/>
                </a:solidFill>
              </a:rPr>
              <a:t>sreilly@leadingadvisor.com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192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49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6333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1745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3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749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990600"/>
            <a:ext cx="86741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2991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990600"/>
            <a:ext cx="86741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4325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990600"/>
            <a:ext cx="86741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5689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990600"/>
            <a:ext cx="86741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0337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990600"/>
            <a:ext cx="86741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292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3" b="8025"/>
          <a:stretch/>
        </p:blipFill>
        <p:spPr>
          <a:xfrm>
            <a:off x="6893" y="35379"/>
            <a:ext cx="9176369" cy="131666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08780" y="1168479"/>
            <a:ext cx="8526440" cy="4857727"/>
            <a:chOff x="139700" y="1106596"/>
            <a:chExt cx="8842973" cy="5038064"/>
          </a:xfrm>
        </p:grpSpPr>
        <p:grpSp>
          <p:nvGrpSpPr>
            <p:cNvPr id="26" name="Group 25"/>
            <p:cNvGrpSpPr/>
            <p:nvPr/>
          </p:nvGrpSpPr>
          <p:grpSpPr>
            <a:xfrm>
              <a:off x="139700" y="1483020"/>
              <a:ext cx="8842973" cy="4661640"/>
              <a:chOff x="139700" y="1483020"/>
              <a:chExt cx="8842973" cy="4661640"/>
            </a:xfrm>
          </p:grpSpPr>
          <p:pic>
            <p:nvPicPr>
              <p:cNvPr id="32" name="Picture 6" descr="C:\Users\Simon\Pictures\One Page Logo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1693" y="1600637"/>
                <a:ext cx="1469361" cy="1542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2" descr="C:\Users\Simon Reilly\Pictures\naifa member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14037" y="4233565"/>
                <a:ext cx="2117084" cy="1839821"/>
              </a:xfrm>
              <a:prstGeom prst="rect">
                <a:avLst/>
              </a:prstGeom>
              <a:noFill/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955680" y="4076004"/>
                <a:ext cx="2021020" cy="1997382"/>
              </a:xfrm>
              <a:prstGeom prst="rect">
                <a:avLst/>
              </a:prstGeom>
            </p:spPr>
          </p:pic>
          <p:pic>
            <p:nvPicPr>
              <p:cNvPr id="35" name="Picture 1" descr="C:\Users\SimonReilly\Pictures\advocis_member_jpg.jpg">
                <a:extLst>
                  <a:ext uri="{FF2B5EF4-FFF2-40B4-BE49-F238E27FC236}">
                    <a16:creationId xmlns:a16="http://schemas.microsoft.com/office/drawing/2014/main" id="{7CCE11F9-9662-429E-8E55-A3C47DB410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769425" y="5459947"/>
                <a:ext cx="3810095" cy="684713"/>
              </a:xfrm>
              <a:prstGeom prst="rect">
                <a:avLst/>
              </a:prstGeom>
              <a:noFill/>
            </p:spPr>
          </p:pic>
          <p:pic>
            <p:nvPicPr>
              <p:cNvPr id="36" name="Picture 35" descr="Compassionate, Inspirational Leadership &amp; Management">
                <a:extLst>
                  <a:ext uri="{FF2B5EF4-FFF2-40B4-BE49-F238E27FC236}">
                    <a16:creationId xmlns:a16="http://schemas.microsoft.com/office/drawing/2014/main" id="{850796C0-45F4-42A5-91AB-368E2FEFB6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6199" y="4095617"/>
                <a:ext cx="4030581" cy="90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700" y="3317748"/>
                <a:ext cx="2999324" cy="638154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C8D26139-DE20-452D-B677-3C16716841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38672" y="3177900"/>
                <a:ext cx="2038017" cy="551225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0928" y="1483020"/>
                <a:ext cx="2241745" cy="1472915"/>
              </a:xfrm>
              <a:prstGeom prst="rect">
                <a:avLst/>
              </a:prstGeom>
            </p:spPr>
          </p:pic>
        </p:grpSp>
        <p:grpSp>
          <p:nvGrpSpPr>
            <p:cNvPr id="27" name="Group 26"/>
            <p:cNvGrpSpPr/>
            <p:nvPr/>
          </p:nvGrpSpPr>
          <p:grpSpPr>
            <a:xfrm>
              <a:off x="2125608" y="1106596"/>
              <a:ext cx="4162303" cy="2622529"/>
              <a:chOff x="2125608" y="1106596"/>
              <a:chExt cx="4162303" cy="2622529"/>
            </a:xfrm>
          </p:grpSpPr>
          <p:pic>
            <p:nvPicPr>
              <p:cNvPr id="28" name="Picture 2" descr="image005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10" t="12163" r="25048" b="49730"/>
              <a:stretch/>
            </p:blipFill>
            <p:spPr bwMode="auto">
              <a:xfrm>
                <a:off x="2178098" y="1471446"/>
                <a:ext cx="3850169" cy="18796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 bwMode="auto">
              <a:xfrm>
                <a:off x="5926667" y="2411263"/>
                <a:ext cx="361244" cy="123313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Freeform 29"/>
              <p:cNvSpPr/>
              <p:nvPr/>
            </p:nvSpPr>
            <p:spPr bwMode="auto">
              <a:xfrm>
                <a:off x="4103182" y="2943379"/>
                <a:ext cx="1287635" cy="785746"/>
              </a:xfrm>
              <a:custGeom>
                <a:avLst/>
                <a:gdLst>
                  <a:gd name="connsiteX0" fmla="*/ 676714 w 1287635"/>
                  <a:gd name="connsiteY0" fmla="*/ 238 h 785746"/>
                  <a:gd name="connsiteX1" fmla="*/ 21959 w 1287635"/>
                  <a:gd name="connsiteY1" fmla="*/ 429216 h 785746"/>
                  <a:gd name="connsiteX2" fmla="*/ 236447 w 1287635"/>
                  <a:gd name="connsiteY2" fmla="*/ 767883 h 785746"/>
                  <a:gd name="connsiteX3" fmla="*/ 1026670 w 1287635"/>
                  <a:gd name="connsiteY3" fmla="*/ 700149 h 785746"/>
                  <a:gd name="connsiteX4" fmla="*/ 1275025 w 1287635"/>
                  <a:gd name="connsiteY4" fmla="*/ 372772 h 785746"/>
                  <a:gd name="connsiteX5" fmla="*/ 676714 w 1287635"/>
                  <a:gd name="connsiteY5" fmla="*/ 238 h 785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7635" h="785746">
                    <a:moveTo>
                      <a:pt x="676714" y="238"/>
                    </a:moveTo>
                    <a:cubicBezTo>
                      <a:pt x="467870" y="9645"/>
                      <a:pt x="95337" y="301275"/>
                      <a:pt x="21959" y="429216"/>
                    </a:cubicBezTo>
                    <a:cubicBezTo>
                      <a:pt x="-51419" y="557157"/>
                      <a:pt x="68995" y="722728"/>
                      <a:pt x="236447" y="767883"/>
                    </a:cubicBezTo>
                    <a:cubicBezTo>
                      <a:pt x="403899" y="813039"/>
                      <a:pt x="853574" y="766001"/>
                      <a:pt x="1026670" y="700149"/>
                    </a:cubicBezTo>
                    <a:cubicBezTo>
                      <a:pt x="1199766" y="634297"/>
                      <a:pt x="1329588" y="483779"/>
                      <a:pt x="1275025" y="372772"/>
                    </a:cubicBezTo>
                    <a:cubicBezTo>
                      <a:pt x="1220462" y="261765"/>
                      <a:pt x="885558" y="-9169"/>
                      <a:pt x="676714" y="23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Freeform 30"/>
              <p:cNvSpPr/>
              <p:nvPr/>
            </p:nvSpPr>
            <p:spPr bwMode="auto">
              <a:xfrm>
                <a:off x="2125608" y="1106596"/>
                <a:ext cx="1287635" cy="785746"/>
              </a:xfrm>
              <a:custGeom>
                <a:avLst/>
                <a:gdLst>
                  <a:gd name="connsiteX0" fmla="*/ 676714 w 1287635"/>
                  <a:gd name="connsiteY0" fmla="*/ 238 h 785746"/>
                  <a:gd name="connsiteX1" fmla="*/ 21959 w 1287635"/>
                  <a:gd name="connsiteY1" fmla="*/ 429216 h 785746"/>
                  <a:gd name="connsiteX2" fmla="*/ 236447 w 1287635"/>
                  <a:gd name="connsiteY2" fmla="*/ 767883 h 785746"/>
                  <a:gd name="connsiteX3" fmla="*/ 1026670 w 1287635"/>
                  <a:gd name="connsiteY3" fmla="*/ 700149 h 785746"/>
                  <a:gd name="connsiteX4" fmla="*/ 1275025 w 1287635"/>
                  <a:gd name="connsiteY4" fmla="*/ 372772 h 785746"/>
                  <a:gd name="connsiteX5" fmla="*/ 676714 w 1287635"/>
                  <a:gd name="connsiteY5" fmla="*/ 238 h 785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7635" h="785746">
                    <a:moveTo>
                      <a:pt x="676714" y="238"/>
                    </a:moveTo>
                    <a:cubicBezTo>
                      <a:pt x="467870" y="9645"/>
                      <a:pt x="95337" y="301275"/>
                      <a:pt x="21959" y="429216"/>
                    </a:cubicBezTo>
                    <a:cubicBezTo>
                      <a:pt x="-51419" y="557157"/>
                      <a:pt x="68995" y="722728"/>
                      <a:pt x="236447" y="767883"/>
                    </a:cubicBezTo>
                    <a:cubicBezTo>
                      <a:pt x="403899" y="813039"/>
                      <a:pt x="853574" y="766001"/>
                      <a:pt x="1026670" y="700149"/>
                    </a:cubicBezTo>
                    <a:cubicBezTo>
                      <a:pt x="1199766" y="634297"/>
                      <a:pt x="1329588" y="483779"/>
                      <a:pt x="1275025" y="372772"/>
                    </a:cubicBezTo>
                    <a:cubicBezTo>
                      <a:pt x="1220462" y="261765"/>
                      <a:pt x="885558" y="-9169"/>
                      <a:pt x="676714" y="23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08" y="6801725"/>
            <a:ext cx="9238508" cy="7928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2897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990600"/>
            <a:ext cx="86741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1785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990600"/>
            <a:ext cx="86741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1704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990600"/>
            <a:ext cx="86741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755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8">
            <a:extLst>
              <a:ext uri="{FF2B5EF4-FFF2-40B4-BE49-F238E27FC236}">
                <a16:creationId xmlns:a16="http://schemas.microsoft.com/office/drawing/2014/main" id="{4E90F8D4-E4D8-4B11-804F-053D7E328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8922" y="3665374"/>
            <a:ext cx="2096443" cy="200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2"/>
          <p:cNvGrpSpPr/>
          <p:nvPr/>
        </p:nvGrpSpPr>
        <p:grpSpPr>
          <a:xfrm>
            <a:off x="198783" y="336357"/>
            <a:ext cx="8730935" cy="5303595"/>
            <a:chOff x="1056293" y="857250"/>
            <a:chExt cx="7354611" cy="446754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293" y="1221546"/>
              <a:ext cx="7354611" cy="126968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9" t="14138" r="9082" b="18262"/>
            <a:stretch/>
          </p:blipFill>
          <p:spPr>
            <a:xfrm>
              <a:off x="2790497" y="857250"/>
              <a:ext cx="3200394" cy="79537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E8EB8D-F0A1-41CE-A902-2F729CD4E6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10" t="30127" r="38791" b="12758"/>
            <a:stretch/>
          </p:blipFill>
          <p:spPr>
            <a:xfrm>
              <a:off x="1431682" y="2210124"/>
              <a:ext cx="3289005" cy="3114675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899" y="2142290"/>
              <a:ext cx="2320246" cy="1548338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62870"/>
            <a:ext cx="1455045" cy="10185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65817"/>
            <a:ext cx="1887700" cy="4045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6798470"/>
            <a:ext cx="9240253" cy="793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78676" y="5708432"/>
            <a:ext cx="5642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 </a:t>
            </a:r>
            <a:r>
              <a:rPr lang="en-US" sz="3200" dirty="0">
                <a:solidFill>
                  <a:srgbClr val="FF0000"/>
                </a:solidFill>
              </a:rPr>
              <a:t>sreilly@leadingadvisor.com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7" b="10580"/>
          <a:stretch/>
        </p:blipFill>
        <p:spPr>
          <a:xfrm>
            <a:off x="0" y="277755"/>
            <a:ext cx="9144000" cy="908328"/>
          </a:xfrm>
          <a:prstGeom prst="rect">
            <a:avLst/>
          </a:prstGeom>
        </p:spPr>
      </p:pic>
      <p:pic>
        <p:nvPicPr>
          <p:cNvPr id="15" name="Picture 6" descr="C:\Users\Simon\Pictures\One Page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392" y="3725824"/>
            <a:ext cx="1823841" cy="174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0283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9C54858-73EE-4C2D-B2AD-AC03D5B12202}"/>
                  </a:ext>
                </a:extLst>
              </p14:cNvPr>
              <p14:cNvContentPartPr/>
              <p14:nvPr/>
            </p14:nvContentPartPr>
            <p14:xfrm>
              <a:off x="6116080" y="4755040"/>
              <a:ext cx="61200" cy="406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9C54858-73EE-4C2D-B2AD-AC03D5B1220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07440" y="4746400"/>
                <a:ext cx="78840" cy="583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A10BC0B-D40E-4FBB-867D-8D7AFE2BD4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5" r="62844" b="76495"/>
          <a:stretch/>
        </p:blipFill>
        <p:spPr>
          <a:xfrm>
            <a:off x="0" y="-41945"/>
            <a:ext cx="3397541" cy="14106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AEDA4D-9C4C-4B87-86D6-144861B5A4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4"/>
          <a:stretch/>
        </p:blipFill>
        <p:spPr>
          <a:xfrm>
            <a:off x="0" y="1611950"/>
            <a:ext cx="9144000" cy="52460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6798028"/>
            <a:ext cx="9240253" cy="7930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1778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261"/>
            <a:ext cx="8495668" cy="63717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08" y="6801725"/>
            <a:ext cx="9238508" cy="79287"/>
          </a:xfrm>
          <a:prstGeom prst="rect">
            <a:avLst/>
          </a:prstGeom>
        </p:spPr>
      </p:pic>
      <p:pic>
        <p:nvPicPr>
          <p:cNvPr id="16" name="Picture 9" descr="C:\Documents and Settings\Jim Horan\My Documents\Consolidated Plan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982" y="87925"/>
            <a:ext cx="1672389" cy="196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7766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65C97A-523B-4AE8-AA92-C1E7C29BAB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6" r="18473" b="18454"/>
          <a:stretch/>
        </p:blipFill>
        <p:spPr>
          <a:xfrm>
            <a:off x="-1" y="167049"/>
            <a:ext cx="9144001" cy="61370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6787868"/>
            <a:ext cx="9240253" cy="7930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4884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7100047" y="309282"/>
            <a:ext cx="1761565" cy="87405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DE7B83-97AF-4B54-925E-37AA749F02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r="15652"/>
          <a:stretch/>
        </p:blipFill>
        <p:spPr>
          <a:xfrm>
            <a:off x="28564" y="0"/>
            <a:ext cx="9115436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564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6783AF-8B62-4FF4-8CC3-32EEDEE23C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7" b="16667"/>
          <a:stretch/>
        </p:blipFill>
        <p:spPr>
          <a:xfrm>
            <a:off x="567329" y="615461"/>
            <a:ext cx="8009341" cy="56270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6798028"/>
            <a:ext cx="9240253" cy="7930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469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9F22104-0310-4567-B545-7FA3A90C8867}"/>
                  </a:ext>
                </a:extLst>
              </p14:cNvPr>
              <p14:cNvContentPartPr/>
              <p14:nvPr/>
            </p14:nvContentPartPr>
            <p14:xfrm>
              <a:off x="6861543" y="2151683"/>
              <a:ext cx="16560" cy="8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9F22104-0310-4567-B545-7FA3A90C886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3543" y="2134043"/>
                <a:ext cx="52200" cy="439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AD9DB1F-BA2D-47CD-8598-B7A0EBD84D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3" r="8866"/>
          <a:stretch/>
        </p:blipFill>
        <p:spPr>
          <a:xfrm>
            <a:off x="39588" y="0"/>
            <a:ext cx="9064823" cy="6441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6798028"/>
            <a:ext cx="9240253" cy="7930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666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9C54858-73EE-4C2D-B2AD-AC03D5B12202}"/>
                  </a:ext>
                </a:extLst>
              </p14:cNvPr>
              <p14:cNvContentPartPr/>
              <p14:nvPr/>
            </p14:nvContentPartPr>
            <p14:xfrm>
              <a:off x="6116080" y="4755040"/>
              <a:ext cx="61200" cy="406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9C54858-73EE-4C2D-B2AD-AC03D5B1220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07440" y="4746400"/>
                <a:ext cx="78840" cy="583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A10BC0B-D40E-4FBB-867D-8D7AFE2BD4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5" r="62844" b="76495"/>
          <a:stretch/>
        </p:blipFill>
        <p:spPr>
          <a:xfrm>
            <a:off x="0" y="-41945"/>
            <a:ext cx="3397541" cy="14106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AEDA4D-9C4C-4B87-86D6-144861B5A4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4"/>
          <a:stretch/>
        </p:blipFill>
        <p:spPr>
          <a:xfrm>
            <a:off x="0" y="1519955"/>
            <a:ext cx="9144000" cy="52460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6798028"/>
            <a:ext cx="9240253" cy="79303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8372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8B7DCB-FF33-444A-944E-A94E596A9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1" r="8706"/>
          <a:stretch/>
        </p:blipFill>
        <p:spPr>
          <a:xfrm>
            <a:off x="0" y="394379"/>
            <a:ext cx="9144000" cy="60692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6798028"/>
            <a:ext cx="9240253" cy="7930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5185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910D4A-87AA-44D2-B96D-973AD50899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7" r="8366"/>
          <a:stretch/>
        </p:blipFill>
        <p:spPr>
          <a:xfrm>
            <a:off x="0" y="1"/>
            <a:ext cx="9126785" cy="64623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6787868"/>
            <a:ext cx="9240253" cy="7930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4177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127DF7-3DA0-4675-AC75-EBCB1DA13E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7" r="8781"/>
          <a:stretch/>
        </p:blipFill>
        <p:spPr>
          <a:xfrm>
            <a:off x="0" y="162910"/>
            <a:ext cx="9144000" cy="63041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6798028"/>
            <a:ext cx="9240253" cy="7930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8561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7BE9F3-7A28-49BD-ADAE-EC80EA037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8" r="8415"/>
          <a:stretch/>
        </p:blipFill>
        <p:spPr>
          <a:xfrm>
            <a:off x="0" y="136634"/>
            <a:ext cx="9144395" cy="62720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52268"/>
            <a:ext cx="1455045" cy="1018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55215"/>
            <a:ext cx="1887700" cy="404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6787868"/>
            <a:ext cx="9240253" cy="7930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7260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4"/>
            <a:ext cx="9144000" cy="6858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5282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49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3330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8">
            <a:extLst>
              <a:ext uri="{FF2B5EF4-FFF2-40B4-BE49-F238E27FC236}">
                <a16:creationId xmlns:a16="http://schemas.microsoft.com/office/drawing/2014/main" id="{4E90F8D4-E4D8-4B11-804F-053D7E328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8922" y="3665374"/>
            <a:ext cx="2096443" cy="200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2"/>
          <p:cNvGrpSpPr/>
          <p:nvPr/>
        </p:nvGrpSpPr>
        <p:grpSpPr>
          <a:xfrm>
            <a:off x="198783" y="336357"/>
            <a:ext cx="8730935" cy="5303595"/>
            <a:chOff x="1056293" y="857250"/>
            <a:chExt cx="7354611" cy="446754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293" y="1221546"/>
              <a:ext cx="7354611" cy="126968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9" t="14138" r="9082" b="18262"/>
            <a:stretch/>
          </p:blipFill>
          <p:spPr>
            <a:xfrm>
              <a:off x="2790497" y="857250"/>
              <a:ext cx="3200394" cy="79537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E8EB8D-F0A1-41CE-A902-2F729CD4E6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10" t="30127" r="38791" b="12758"/>
            <a:stretch/>
          </p:blipFill>
          <p:spPr>
            <a:xfrm>
              <a:off x="1431682" y="2210124"/>
              <a:ext cx="3289005" cy="3114675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899" y="2142290"/>
              <a:ext cx="2320246" cy="1548338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62870"/>
            <a:ext cx="1455045" cy="10185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65817"/>
            <a:ext cx="1887700" cy="4045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6798470"/>
            <a:ext cx="9240253" cy="793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78676" y="5708432"/>
            <a:ext cx="5642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 </a:t>
            </a:r>
            <a:r>
              <a:rPr lang="en-US" sz="3200" dirty="0">
                <a:solidFill>
                  <a:srgbClr val="FF0000"/>
                </a:solidFill>
              </a:rPr>
              <a:t>sreilly@leadingadvisor.com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7" b="10580"/>
          <a:stretch/>
        </p:blipFill>
        <p:spPr>
          <a:xfrm>
            <a:off x="0" y="277755"/>
            <a:ext cx="9144000" cy="908328"/>
          </a:xfrm>
          <a:prstGeom prst="rect">
            <a:avLst/>
          </a:prstGeom>
        </p:spPr>
      </p:pic>
      <p:pic>
        <p:nvPicPr>
          <p:cNvPr id="15" name="Picture 6" descr="C:\Users\Simon\Pictures\One Page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392" y="3725824"/>
            <a:ext cx="1823841" cy="174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665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7551738" y="509588"/>
            <a:ext cx="9477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dirty="0"/>
          </a:p>
        </p:txBody>
      </p:sp>
      <p:pic>
        <p:nvPicPr>
          <p:cNvPr id="6" name="Picture 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0575" y="1891747"/>
            <a:ext cx="4391025" cy="419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C:\Users\SimonReilly\AppData\Local\Microsoft\Windows\Temporary Internet Files\Content.Outlook\VM4RMN7T\Style Insights Graph cro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79778"/>
            <a:ext cx="4800804" cy="469237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286375" y="5876924"/>
            <a:ext cx="300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WHY?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6700" y="5867399"/>
            <a:ext cx="5038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HOW &amp; WHAT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9989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7551738" y="509588"/>
            <a:ext cx="9477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4D90C3-E9AA-4141-A19A-764D75C75B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3" t="23363" r="14220" b="7431"/>
          <a:stretch/>
        </p:blipFill>
        <p:spPr>
          <a:xfrm>
            <a:off x="1652631" y="1627464"/>
            <a:ext cx="6191076" cy="47461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6777708"/>
            <a:ext cx="9240253" cy="793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69"/>
            <a:ext cx="8730935" cy="150729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612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7551738" y="509588"/>
            <a:ext cx="9477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493861-1DE7-447C-911F-17C2152113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5" t="22281" r="14906" b="6872"/>
          <a:stretch/>
        </p:blipFill>
        <p:spPr>
          <a:xfrm>
            <a:off x="1888714" y="1553217"/>
            <a:ext cx="5892339" cy="4858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6787868"/>
            <a:ext cx="9240253" cy="793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69"/>
            <a:ext cx="8730935" cy="150729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440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" y="9939"/>
            <a:ext cx="9143492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6787868"/>
            <a:ext cx="9240253" cy="79303"/>
          </a:xfrm>
          <a:prstGeom prst="rect">
            <a:avLst/>
          </a:prstGeom>
        </p:spPr>
      </p:pic>
      <p:pic>
        <p:nvPicPr>
          <p:cNvPr id="6" name="Picture 2" descr="https://pbs.twimg.com/media/Db0YIvEX4AEE-8e.png">
            <a:extLst>
              <a:ext uri="{FF2B5EF4-FFF2-40B4-BE49-F238E27FC236}">
                <a16:creationId xmlns:a16="http://schemas.microsoft.com/office/drawing/2014/main" id="{5F4FDA3A-9B21-4E19-97EB-402F72754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106" y="164217"/>
            <a:ext cx="1744801" cy="178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4724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69"/>
            <a:ext cx="8730935" cy="1507295"/>
          </a:xfrm>
          <a:prstGeom prst="rect">
            <a:avLst/>
          </a:prstGeom>
        </p:spPr>
      </p:pic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7551738" y="509588"/>
            <a:ext cx="9477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B00E0C3-0469-49F4-8127-C8CC6FB4BAA4}"/>
                  </a:ext>
                </a:extLst>
              </p14:cNvPr>
              <p14:cNvContentPartPr/>
              <p14:nvPr/>
            </p14:nvContentPartPr>
            <p14:xfrm>
              <a:off x="9726235" y="203582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B00E0C3-0469-49F4-8127-C8CC6FB4BAA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17235" y="20268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3F84569-0BFC-46B1-BB86-5285C59C1C50}"/>
                  </a:ext>
                </a:extLst>
              </p14:cNvPr>
              <p14:cNvContentPartPr/>
              <p14:nvPr/>
            </p14:nvContentPartPr>
            <p14:xfrm>
              <a:off x="9636266" y="5174660"/>
              <a:ext cx="10440" cy="20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3F84569-0BFC-46B1-BB86-5285C59C1C5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27266" y="5166020"/>
                <a:ext cx="28080" cy="3816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061" y="1301887"/>
            <a:ext cx="6199677" cy="55283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6787868"/>
            <a:ext cx="9240253" cy="7930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2399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69"/>
            <a:ext cx="8730935" cy="1507295"/>
          </a:xfrm>
          <a:prstGeom prst="rect">
            <a:avLst/>
          </a:prstGeom>
        </p:spPr>
      </p:pic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7551738" y="509588"/>
            <a:ext cx="9477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B00E0C3-0469-49F4-8127-C8CC6FB4BAA4}"/>
                  </a:ext>
                </a:extLst>
              </p14:cNvPr>
              <p14:cNvContentPartPr/>
              <p14:nvPr/>
            </p14:nvContentPartPr>
            <p14:xfrm>
              <a:off x="9726235" y="203582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B00E0C3-0469-49F4-8127-C8CC6FB4BAA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17235" y="20268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3F84569-0BFC-46B1-BB86-5285C59C1C50}"/>
                  </a:ext>
                </a:extLst>
              </p14:cNvPr>
              <p14:cNvContentPartPr/>
              <p14:nvPr/>
            </p14:nvContentPartPr>
            <p14:xfrm>
              <a:off x="9636266" y="5174660"/>
              <a:ext cx="10440" cy="20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3F84569-0BFC-46B1-BB86-5285C59C1C5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627266" y="5166020"/>
                <a:ext cx="28080" cy="3816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33" y="1225506"/>
            <a:ext cx="5846475" cy="56324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6777708"/>
            <a:ext cx="9240253" cy="7930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5492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A07F0A-E798-46D5-B367-586B19D2B1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6" t="6683" r="15274"/>
          <a:stretch/>
        </p:blipFill>
        <p:spPr>
          <a:xfrm>
            <a:off x="0" y="205946"/>
            <a:ext cx="9150518" cy="63581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6777708"/>
            <a:ext cx="9240253" cy="7930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2198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06870E-0DC0-4EDE-BEDC-5CE574D00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7110" r="14944"/>
          <a:stretch/>
        </p:blipFill>
        <p:spPr>
          <a:xfrm>
            <a:off x="0" y="230659"/>
            <a:ext cx="9147389" cy="63083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6777708"/>
            <a:ext cx="9240253" cy="7930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0835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8">
            <a:extLst>
              <a:ext uri="{FF2B5EF4-FFF2-40B4-BE49-F238E27FC236}">
                <a16:creationId xmlns:a16="http://schemas.microsoft.com/office/drawing/2014/main" id="{4E90F8D4-E4D8-4B11-804F-053D7E328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8922" y="3665374"/>
            <a:ext cx="2096443" cy="200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2"/>
          <p:cNvGrpSpPr/>
          <p:nvPr/>
        </p:nvGrpSpPr>
        <p:grpSpPr>
          <a:xfrm>
            <a:off x="198783" y="336357"/>
            <a:ext cx="8730935" cy="5303595"/>
            <a:chOff x="1056293" y="857250"/>
            <a:chExt cx="7354611" cy="446754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293" y="1221546"/>
              <a:ext cx="7354611" cy="126968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9" t="14138" r="9082" b="18262"/>
            <a:stretch/>
          </p:blipFill>
          <p:spPr>
            <a:xfrm>
              <a:off x="2790497" y="857250"/>
              <a:ext cx="3200394" cy="79537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E8EB8D-F0A1-41CE-A902-2F729CD4E6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10" t="30127" r="38791" b="12758"/>
            <a:stretch/>
          </p:blipFill>
          <p:spPr>
            <a:xfrm>
              <a:off x="1431682" y="2210124"/>
              <a:ext cx="3289005" cy="3114675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899" y="2142290"/>
              <a:ext cx="2320246" cy="1548338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62870"/>
            <a:ext cx="1455045" cy="10185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65817"/>
            <a:ext cx="1887700" cy="4045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6798470"/>
            <a:ext cx="9240253" cy="793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78676" y="5708432"/>
            <a:ext cx="5642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 </a:t>
            </a:r>
            <a:r>
              <a:rPr lang="en-US" sz="3200" dirty="0">
                <a:solidFill>
                  <a:srgbClr val="FF0000"/>
                </a:solidFill>
              </a:rPr>
              <a:t>sreilly@leadingadvisor.com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7" b="10580"/>
          <a:stretch/>
        </p:blipFill>
        <p:spPr>
          <a:xfrm>
            <a:off x="0" y="277755"/>
            <a:ext cx="9144000" cy="908328"/>
          </a:xfrm>
          <a:prstGeom prst="rect">
            <a:avLst/>
          </a:prstGeom>
        </p:spPr>
      </p:pic>
      <p:pic>
        <p:nvPicPr>
          <p:cNvPr id="15" name="Picture 6" descr="C:\Users\Simon\Pictures\One Page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392" y="3725824"/>
            <a:ext cx="1823841" cy="174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3373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6A6AD1-92B8-45AB-95CE-C2CFEE4C83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7" r="10617"/>
          <a:stretch/>
        </p:blipFill>
        <p:spPr>
          <a:xfrm>
            <a:off x="210523" y="193716"/>
            <a:ext cx="8850489" cy="60279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6777708"/>
            <a:ext cx="9240253" cy="7930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4267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" y="0"/>
            <a:ext cx="9143489" cy="6857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08" y="6801725"/>
            <a:ext cx="9238508" cy="792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3489" cy="685799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9457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bbey Gwi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0" b="7094"/>
          <a:stretch/>
        </p:blipFill>
        <p:spPr bwMode="auto">
          <a:xfrm>
            <a:off x="307176" y="1661295"/>
            <a:ext cx="1173316" cy="115952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240350" y="3090228"/>
            <a:ext cx="2625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/>
              <a:t>Abbey </a:t>
            </a:r>
            <a:r>
              <a:rPr lang="en-CA" sz="1600" b="1" dirty="0" err="1"/>
              <a:t>Gwin</a:t>
            </a:r>
            <a:endParaRPr lang="en-GB" sz="1600" dirty="0"/>
          </a:p>
          <a:p>
            <a:r>
              <a:rPr lang="en-CA" sz="1600" dirty="0"/>
              <a:t>Independent Broker/CFP</a:t>
            </a:r>
            <a:endParaRPr lang="en-GB" sz="1600" dirty="0"/>
          </a:p>
          <a:p>
            <a:r>
              <a:rPr lang="en-CA" sz="1600" dirty="0"/>
              <a:t>Williamsville, NY</a:t>
            </a:r>
            <a:endParaRPr lang="en-GB" sz="1600" dirty="0"/>
          </a:p>
        </p:txBody>
      </p:sp>
      <p:sp>
        <p:nvSpPr>
          <p:cNvPr id="19" name="Rectangle 18"/>
          <p:cNvSpPr/>
          <p:nvPr/>
        </p:nvSpPr>
        <p:spPr>
          <a:xfrm>
            <a:off x="0" y="1155700"/>
            <a:ext cx="9144000" cy="1524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-950" y="5880100"/>
            <a:ext cx="9144000" cy="1524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1612900"/>
            <a:ext cx="469900" cy="355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500" y="5184005"/>
            <a:ext cx="457200" cy="342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65465" y="1612900"/>
            <a:ext cx="60393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I am so glad that I started working with Simon and the Leading Advisor Coaching Program when I did. I had been struggling with expanding my mental capacity in terms of growth in my practice.  Simon helped me take a different perspective which has truly changed my mindset. </a:t>
            </a:r>
            <a:br>
              <a:rPr lang="en-US" sz="1600" b="1" dirty="0">
                <a:solidFill>
                  <a:srgbClr val="FF0000"/>
                </a:solidFill>
              </a:rPr>
            </a:br>
            <a:r>
              <a:rPr lang="en-US" sz="1600" dirty="0"/>
              <a:t>His insights helped me clarify what was holding me back in my career.  When I would have a breakthrough Simon would help me put it into action.  At a deeper level I learned to integrate these new habits in a continuous habit building format.  I appreciate how Simon communicated with me through the process--he was very sensitive to how I needed to receive information to process it.  I've lowered my stress level dramatically, expanded trust with my team and learned to pinpoint when I'm self-sabotaging.  I have gained tools that will be life-long building blocks both personally and professionally</a:t>
            </a:r>
            <a:r>
              <a:rPr lang="en-GB" sz="1600" dirty="0"/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6787868"/>
            <a:ext cx="9240253" cy="7930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8259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65465" y="1612900"/>
            <a:ext cx="620073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Coaching with Simon has not only impacted my business but is contagious to others around me. With only a few one on one sessions </a:t>
            </a:r>
            <a:r>
              <a:rPr lang="en-US" sz="1600" b="1" i="1" dirty="0">
                <a:solidFill>
                  <a:srgbClr val="FF0000"/>
                </a:solidFill>
              </a:rPr>
              <a:t>I have created a 25% increase in income and have had my 4</a:t>
            </a:r>
            <a:r>
              <a:rPr lang="en-US" sz="1600" b="1" i="1" baseline="30000" dirty="0">
                <a:solidFill>
                  <a:srgbClr val="FF0000"/>
                </a:solidFill>
              </a:rPr>
              <a:t>th</a:t>
            </a:r>
            <a:r>
              <a:rPr lang="en-US" sz="1600" b="1" i="1" dirty="0">
                <a:solidFill>
                  <a:srgbClr val="FF0000"/>
                </a:solidFill>
              </a:rPr>
              <a:t> highest month ever. Simon’s coaching approach means a lot to me and I am working with it constantly. Most coaching programs focus on the outside perspective but Simon has focused on working from the inside out. </a:t>
            </a:r>
            <a:r>
              <a:rPr lang="en-US" sz="1600" dirty="0">
                <a:solidFill>
                  <a:srgbClr val="008000"/>
                </a:solidFill>
              </a:rPr>
              <a:t>This has helped me to understand why my brain works the way it does and has caused an increase in my day to day enthusiasm and heightening my spirit. I have been working diligently on the assignments and with Simon’s accountability I have conquered my self-limiting beliefs and have become the leader I set out to be, all while understanding other people on a deeper level and being able to give back to them.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0350" y="3090228"/>
            <a:ext cx="232505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8000"/>
                </a:solidFill>
              </a:rPr>
              <a:t>Robert Clark</a:t>
            </a:r>
          </a:p>
          <a:p>
            <a:r>
              <a:rPr lang="en-US" sz="1600" dirty="0">
                <a:solidFill>
                  <a:srgbClr val="008000"/>
                </a:solidFill>
              </a:rPr>
              <a:t>Petersen International Underwriters</a:t>
            </a:r>
          </a:p>
          <a:p>
            <a:r>
              <a:rPr lang="en-US" sz="1600" dirty="0">
                <a:solidFill>
                  <a:srgbClr val="008000"/>
                </a:solidFill>
              </a:rPr>
              <a:t>Valencia CA</a:t>
            </a:r>
          </a:p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1155700"/>
            <a:ext cx="9144000" cy="1524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-950" y="5880100"/>
            <a:ext cx="9144000" cy="1524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49" y="1539078"/>
            <a:ext cx="1316736" cy="1265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1612900"/>
            <a:ext cx="469900" cy="355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000" y="5334000"/>
            <a:ext cx="457200" cy="342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1434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574358" y="1219200"/>
            <a:ext cx="5552122" cy="49174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 sz="2400" b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 sz="2000" b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 sz="2400" b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 sz="1600" b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50000"/>
                </a:schemeClr>
              </a:buClr>
              <a:buFont typeface="Wingdings" pitchFamily="2" charset="2"/>
              <a:buChar char="§"/>
              <a:defRPr sz="1400" b="0">
                <a:solidFill>
                  <a:schemeClr val="accent2">
                    <a:lumMod val="50000"/>
                  </a:schemeClr>
                </a:solidFill>
                <a:effectLst/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CA" sz="1800" b="1" i="1" dirty="0">
                <a:solidFill>
                  <a:srgbClr val="FF0000"/>
                </a:solidFill>
                <a:latin typeface="Calibri" panose="020F0502020204030204" pitchFamily="34" charset="0"/>
              </a:rPr>
              <a:t>“The Leading Advisor Coaching Program has offered me a new perspective in my business and life. Simon’s guidance, resources and experience have helped me to focus and create the vision to drive toward my ultimate goals. </a:t>
            </a:r>
            <a:r>
              <a:rPr lang="en-CA" sz="1800" i="1" dirty="0">
                <a:solidFill>
                  <a:srgbClr val="000000"/>
                </a:solidFill>
                <a:latin typeface="Calibri" panose="020F0502020204030204" pitchFamily="34" charset="0"/>
              </a:rPr>
              <a:t>With these same resources, I have a better understanding of myself and my business which is helping me to keep an open mind and to not get caught up in the minutia of life. The work I have done through the coaching program has definitely put me in a better position in life and business.”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Wendy </a:t>
            </a:r>
            <a:r>
              <a:rPr lang="en-CA" sz="1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Playfair</a:t>
            </a:r>
            <a:endParaRPr lang="en-CA" sz="1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dirty="0">
                <a:solidFill>
                  <a:srgbClr val="000000"/>
                </a:solidFill>
                <a:latin typeface="Calibri" panose="020F0502020204030204" pitchFamily="34" charset="0"/>
              </a:rPr>
              <a:t>Freedom 55 Financial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dirty="0">
                <a:solidFill>
                  <a:srgbClr val="000000"/>
                </a:solidFill>
                <a:latin typeface="Calibri" panose="020F0502020204030204" pitchFamily="34" charset="0"/>
              </a:rPr>
              <a:t>Mississauga, ON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CA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en-CA" kern="0" dirty="0"/>
          </a:p>
          <a:p>
            <a:pPr marL="0" indent="0">
              <a:buFont typeface="Wingdings" pitchFamily="2" charset="2"/>
              <a:buNone/>
              <a:defRPr/>
            </a:pPr>
            <a:endParaRPr lang="en-CA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42" y="1367518"/>
            <a:ext cx="1756682" cy="1756682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3"/>
          <a:srcRect l="10979" t="6350" r="74967" b="89084"/>
          <a:stretch/>
        </p:blipFill>
        <p:spPr bwMode="auto">
          <a:xfrm>
            <a:off x="5600428" y="4222841"/>
            <a:ext cx="3059430" cy="1024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451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762000" y="2286000"/>
            <a:ext cx="8083550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" y="0"/>
            <a:ext cx="91434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6787868"/>
            <a:ext cx="9240253" cy="7930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3399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40350" y="3090228"/>
            <a:ext cx="26256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Celine Pastore</a:t>
            </a:r>
          </a:p>
          <a:p>
            <a:r>
              <a:rPr lang="en-CA" dirty="0"/>
              <a:t>Simple Path </a:t>
            </a:r>
          </a:p>
          <a:p>
            <a:r>
              <a:rPr lang="en-CA" dirty="0"/>
              <a:t>Retirement</a:t>
            </a:r>
            <a:br>
              <a:rPr lang="en-CA" dirty="0"/>
            </a:br>
            <a:r>
              <a:rPr lang="en-CA" dirty="0"/>
              <a:t>Palm Harbor FL</a:t>
            </a:r>
          </a:p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1155700"/>
            <a:ext cx="9144000" cy="1524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-950" y="5880100"/>
            <a:ext cx="9144000" cy="1524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612900"/>
            <a:ext cx="469900" cy="355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000" y="5334000"/>
            <a:ext cx="457200" cy="342900"/>
          </a:xfrm>
          <a:prstGeom prst="rect">
            <a:avLst/>
          </a:prstGeom>
        </p:spPr>
      </p:pic>
      <p:pic>
        <p:nvPicPr>
          <p:cNvPr id="9" name="Picture 8" descr="http://www.leadingadvisor.com/la/wp-content/uploads/2018/03/celine-pastore.jpg">
            <a:extLst>
              <a:ext uri="{FF2B5EF4-FFF2-40B4-BE49-F238E27FC236}">
                <a16:creationId xmlns:a16="http://schemas.microsoft.com/office/drawing/2014/main" id="{C3BA5D1C-7934-4A47-8383-13C917DB25A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02" y="1672113"/>
            <a:ext cx="1174702" cy="11079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E4A4A2-BC1C-42E7-8AF0-4A7509217FC2}"/>
              </a:ext>
            </a:extLst>
          </p:cNvPr>
          <p:cNvSpPr txBox="1"/>
          <p:nvPr/>
        </p:nvSpPr>
        <p:spPr>
          <a:xfrm>
            <a:off x="2643116" y="1751463"/>
            <a:ext cx="85787463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i="1" dirty="0">
                <a:solidFill>
                  <a:srgbClr val="FF0000"/>
                </a:solidFill>
              </a:rPr>
              <a:t>The Leading Advisor coaching program has set me on fire. I </a:t>
            </a:r>
          </a:p>
          <a:p>
            <a:r>
              <a:rPr lang="en-CA" sz="1600" b="1" i="1" dirty="0">
                <a:solidFill>
                  <a:srgbClr val="FF0000"/>
                </a:solidFill>
              </a:rPr>
              <a:t>began using the tips provided in the sessions to change the </a:t>
            </a:r>
          </a:p>
          <a:p>
            <a:r>
              <a:rPr lang="en-CA" sz="1600" b="1" i="1" dirty="0">
                <a:solidFill>
                  <a:srgbClr val="FF0000"/>
                </a:solidFill>
              </a:rPr>
              <a:t>language of my onboarding process and it has made an </a:t>
            </a:r>
          </a:p>
          <a:p>
            <a:r>
              <a:rPr lang="en-CA" sz="1600" b="1" i="1" dirty="0">
                <a:solidFill>
                  <a:srgbClr val="FF0000"/>
                </a:solidFill>
              </a:rPr>
              <a:t>incredible difference. I have had a 60% increase over last year, </a:t>
            </a:r>
          </a:p>
          <a:p>
            <a:r>
              <a:rPr lang="en-CA" sz="1600" b="1" i="1" dirty="0">
                <a:solidFill>
                  <a:srgbClr val="FF0000"/>
                </a:solidFill>
              </a:rPr>
              <a:t>in the number of families that I have the pleasure to serve. </a:t>
            </a:r>
          </a:p>
          <a:p>
            <a:r>
              <a:rPr lang="en-CA" sz="1600" dirty="0"/>
              <a:t>The coaching sessions and assignments have helped me to identify </a:t>
            </a:r>
          </a:p>
          <a:p>
            <a:r>
              <a:rPr lang="en-CA" sz="1600" dirty="0"/>
              <a:t>who I really am and how to be true to that person. In just 3 sessions </a:t>
            </a:r>
          </a:p>
          <a:p>
            <a:r>
              <a:rPr lang="en-CA" sz="1600" dirty="0"/>
              <a:t>the coaching program has already made an incredible difference </a:t>
            </a:r>
          </a:p>
          <a:p>
            <a:r>
              <a:rPr lang="en-CA" sz="1600" dirty="0"/>
              <a:t>in my business long term. It has given me the confidence to move </a:t>
            </a:r>
          </a:p>
          <a:p>
            <a:r>
              <a:rPr lang="en-CA" sz="1600" dirty="0"/>
              <a:t>into the future and really know how I am going to reach my next goal </a:t>
            </a:r>
          </a:p>
          <a:p>
            <a:r>
              <a:rPr lang="en-CA" sz="1600" dirty="0"/>
              <a:t>that I set for myself. The coaching is exactly what I need, exactly </a:t>
            </a:r>
          </a:p>
          <a:p>
            <a:r>
              <a:rPr lang="en-CA" sz="1600" dirty="0"/>
              <a:t>when I needed it. I look forward to continuing to improve my team </a:t>
            </a:r>
          </a:p>
          <a:p>
            <a:r>
              <a:rPr lang="en-CA" sz="1600" dirty="0"/>
              <a:t>with the program value adds and create sustainable long-term growth.</a:t>
            </a:r>
          </a:p>
          <a:p>
            <a:endParaRPr lang="en-CA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7958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8">
            <a:extLst>
              <a:ext uri="{FF2B5EF4-FFF2-40B4-BE49-F238E27FC236}">
                <a16:creationId xmlns:a16="http://schemas.microsoft.com/office/drawing/2014/main" id="{4E90F8D4-E4D8-4B11-804F-053D7E328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8922" y="3665374"/>
            <a:ext cx="2096443" cy="200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2"/>
          <p:cNvGrpSpPr/>
          <p:nvPr/>
        </p:nvGrpSpPr>
        <p:grpSpPr>
          <a:xfrm>
            <a:off x="198783" y="336357"/>
            <a:ext cx="8730935" cy="5303595"/>
            <a:chOff x="1056293" y="857250"/>
            <a:chExt cx="7354611" cy="446754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293" y="1221546"/>
              <a:ext cx="7354611" cy="126968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9" t="14138" r="9082" b="18262"/>
            <a:stretch/>
          </p:blipFill>
          <p:spPr>
            <a:xfrm>
              <a:off x="2790497" y="857250"/>
              <a:ext cx="3200394" cy="79537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E8EB8D-F0A1-41CE-A902-2F729CD4E6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10" t="30127" r="38791" b="12758"/>
            <a:stretch/>
          </p:blipFill>
          <p:spPr>
            <a:xfrm>
              <a:off x="1431682" y="2210124"/>
              <a:ext cx="3289005" cy="3114675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899" y="2142290"/>
              <a:ext cx="2320246" cy="1548338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62870"/>
            <a:ext cx="1455045" cy="10185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65817"/>
            <a:ext cx="1887700" cy="4045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6798470"/>
            <a:ext cx="9240253" cy="793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78676" y="5708432"/>
            <a:ext cx="5642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  </a:t>
            </a:r>
            <a:r>
              <a:rPr lang="en-US" sz="3200" dirty="0">
                <a:solidFill>
                  <a:srgbClr val="FF0000"/>
                </a:solidFill>
              </a:rPr>
              <a:t>sreilly@leadingadvisor.com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7" b="10580"/>
          <a:stretch/>
        </p:blipFill>
        <p:spPr>
          <a:xfrm>
            <a:off x="0" y="277755"/>
            <a:ext cx="9144000" cy="908328"/>
          </a:xfrm>
          <a:prstGeom prst="rect">
            <a:avLst/>
          </a:prstGeom>
        </p:spPr>
      </p:pic>
      <p:pic>
        <p:nvPicPr>
          <p:cNvPr id="15" name="Picture 6" descr="C:\Users\Simon\Pictures\One Page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392" y="3725824"/>
            <a:ext cx="1823841" cy="174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073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" y="0"/>
            <a:ext cx="91434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6787868"/>
            <a:ext cx="9240253" cy="7930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72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" y="0"/>
            <a:ext cx="9143492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55" y="6082748"/>
            <a:ext cx="1455045" cy="1018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385695"/>
            <a:ext cx="1887700" cy="4045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6787868"/>
            <a:ext cx="9240253" cy="7930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C1643B-221F-0C4C-9659-114C9F977F3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095943"/>
      </p:ext>
    </p:extLst>
  </p:cSld>
  <p:clrMapOvr>
    <a:masterClrMapping/>
  </p:clrMapOvr>
</p:sld>
</file>

<file path=ppt/theme/theme1.xml><?xml version="1.0" encoding="utf-8"?>
<a:theme xmlns:a="http://schemas.openxmlformats.org/drawingml/2006/main" name="Glass Layers">
  <a:themeElements>
    <a:clrScheme name="Glass Layers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Glass Laye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158771</TotalTime>
  <Words>727</Words>
  <Application>Microsoft Office PowerPoint</Application>
  <PresentationFormat>On-screen Show (4:3)</PresentationFormat>
  <Paragraphs>114</Paragraphs>
  <Slides>71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6" baseType="lpstr">
      <vt:lpstr>Arial</vt:lpstr>
      <vt:lpstr>Calibri</vt:lpstr>
      <vt:lpstr>Candara</vt:lpstr>
      <vt:lpstr>Wingdings</vt:lpstr>
      <vt:lpstr>Glass Layers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Kim Black</dc:creator>
  <cp:lastModifiedBy>Stephanie Cogan</cp:lastModifiedBy>
  <cp:revision>2056</cp:revision>
  <cp:lastPrinted>2020-04-16T23:51:40Z</cp:lastPrinted>
  <dcterms:created xsi:type="dcterms:W3CDTF">2005-03-18T14:59:12Z</dcterms:created>
  <dcterms:modified xsi:type="dcterms:W3CDTF">2020-04-22T13:02:05Z</dcterms:modified>
</cp:coreProperties>
</file>